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75" r:id="rId3"/>
    <p:sldId id="276" r:id="rId4"/>
    <p:sldId id="274" r:id="rId5"/>
    <p:sldId id="259" r:id="rId6"/>
    <p:sldId id="258" r:id="rId7"/>
    <p:sldId id="261" r:id="rId8"/>
    <p:sldId id="273" r:id="rId9"/>
    <p:sldId id="260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62" r:id="rId2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t="-7000" r="4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368EB-C415-41BD-B9F1-6F1150FAC7AD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41CF7-0EC3-4FC5-89F7-B882DEA71E1E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t="-7000" r="-15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868" y="214290"/>
            <a:ext cx="1835319" cy="689566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cs typeface="0 Nazanin" pitchFamily="2" charset="-78"/>
              </a:rPr>
              <a:t>هوالشافی</a:t>
            </a:r>
            <a:endParaRPr lang="fa-IR" dirty="0">
              <a:cs typeface="0 Nazani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8794" y="4643446"/>
            <a:ext cx="5357850" cy="1643074"/>
          </a:xfrm>
        </p:spPr>
        <p:txBody>
          <a:bodyPr>
            <a:normAutofit fontScale="92500" lnSpcReduction="10000"/>
          </a:bodyPr>
          <a:lstStyle/>
          <a:p>
            <a:r>
              <a:rPr lang="fa-IR" b="1" dirty="0" smtClean="0">
                <a:solidFill>
                  <a:schemeClr val="tx1"/>
                </a:solidFill>
                <a:cs typeface="0 Nazanin" pitchFamily="2" charset="-78"/>
              </a:rPr>
              <a:t>مراقبت های قبل و بعد ازعمل جراحی</a:t>
            </a:r>
          </a:p>
          <a:p>
            <a:r>
              <a:rPr lang="fa-IR" b="1" dirty="0" smtClean="0">
                <a:solidFill>
                  <a:schemeClr val="tx1"/>
                </a:solidFill>
                <a:cs typeface="0 Nazanin" pitchFamily="2" charset="-78"/>
              </a:rPr>
              <a:t>و</a:t>
            </a:r>
          </a:p>
          <a:p>
            <a:r>
              <a:rPr lang="fa-IR" b="1" dirty="0" smtClean="0">
                <a:solidFill>
                  <a:schemeClr val="tx1"/>
                </a:solidFill>
                <a:cs typeface="0 Nazanin" pitchFamily="2" charset="-78"/>
              </a:rPr>
              <a:t>بیهوشی و عوارض آن پس از عمل جراحی </a:t>
            </a:r>
            <a:endParaRPr lang="fa-IR" b="1" dirty="0">
              <a:solidFill>
                <a:schemeClr val="tx1"/>
              </a:solidFill>
              <a:cs typeface="0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314" y="357166"/>
            <a:ext cx="3900486" cy="5768997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هیپوکسمی شریانی</a:t>
            </a:r>
          </a:p>
          <a:p>
            <a:endParaRPr lang="fa-IR" dirty="0"/>
          </a:p>
        </p:txBody>
      </p:sp>
      <p:pic>
        <p:nvPicPr>
          <p:cNvPr id="4" name="Picture 3" descr="imagesCAZ39A5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1500174"/>
            <a:ext cx="292895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314" y="500042"/>
            <a:ext cx="3900486" cy="5626121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کاهش تهویه ریوی</a:t>
            </a:r>
          </a:p>
          <a:p>
            <a:endParaRPr lang="fa-IR" dirty="0"/>
          </a:p>
        </p:txBody>
      </p:sp>
      <p:pic>
        <p:nvPicPr>
          <p:cNvPr id="4" name="Picture 3" descr="imagesCAPEN8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1643050"/>
            <a:ext cx="2928958" cy="3786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2" y="500042"/>
            <a:ext cx="3829048" cy="5626121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افزایش و کاهش فشارخون</a:t>
            </a:r>
          </a:p>
          <a:p>
            <a:endParaRPr lang="fa-IR" dirty="0"/>
          </a:p>
        </p:txBody>
      </p:sp>
      <p:pic>
        <p:nvPicPr>
          <p:cNvPr id="4" name="Picture 3" descr="imagesCAGG8XS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1500174"/>
            <a:ext cx="2786082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9190" y="357166"/>
            <a:ext cx="3757610" cy="5768997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آریتمی های قلبی</a:t>
            </a:r>
          </a:p>
          <a:p>
            <a:endParaRPr lang="fa-IR" dirty="0"/>
          </a:p>
        </p:txBody>
      </p:sp>
      <p:pic>
        <p:nvPicPr>
          <p:cNvPr id="4" name="Picture 3" descr="imagesCAOSKW5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1428736"/>
            <a:ext cx="2714644" cy="4357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2" y="428604"/>
            <a:ext cx="3829048" cy="5697559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اختلالات کلیوی</a:t>
            </a:r>
          </a:p>
          <a:p>
            <a:endParaRPr lang="fa-IR" dirty="0"/>
          </a:p>
        </p:txBody>
      </p:sp>
      <p:pic>
        <p:nvPicPr>
          <p:cNvPr id="4" name="Picture 3" descr="imagesCANQGCA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1500174"/>
            <a:ext cx="2714644" cy="42148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2" y="285728"/>
            <a:ext cx="3829048" cy="5840435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اختلالات خونریزی</a:t>
            </a:r>
          </a:p>
          <a:p>
            <a:pPr algn="ctr"/>
            <a:endParaRPr lang="fa-IR" dirty="0"/>
          </a:p>
        </p:txBody>
      </p:sp>
      <p:pic>
        <p:nvPicPr>
          <p:cNvPr id="4" name="Picture 3" descr="imagesCAJIZ2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1214422"/>
            <a:ext cx="3000396" cy="47149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2" y="357166"/>
            <a:ext cx="3829048" cy="5768997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   تاخیر در بیداری</a:t>
            </a:r>
          </a:p>
          <a:p>
            <a:endParaRPr lang="fa-IR" dirty="0"/>
          </a:p>
        </p:txBody>
      </p:sp>
      <p:pic>
        <p:nvPicPr>
          <p:cNvPr id="4" name="Picture 3" descr="imagesCA8CB00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1357298"/>
            <a:ext cx="2714644" cy="4572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2" y="500042"/>
            <a:ext cx="3829048" cy="5626121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تهوع و استفراغ</a:t>
            </a:r>
          </a:p>
          <a:p>
            <a:endParaRPr lang="fa-IR" dirty="0"/>
          </a:p>
        </p:txBody>
      </p:sp>
      <p:pic>
        <p:nvPicPr>
          <p:cNvPr id="4" name="Picture 3" descr="imagesCA1BJGU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8" y="1500174"/>
            <a:ext cx="3286148" cy="47149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9190" y="285728"/>
            <a:ext cx="3757610" cy="5840435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آسیبهای اتفاقی</a:t>
            </a:r>
          </a:p>
          <a:p>
            <a:endParaRPr lang="fa-IR" dirty="0"/>
          </a:p>
        </p:txBody>
      </p:sp>
      <p:pic>
        <p:nvPicPr>
          <p:cNvPr id="4" name="Picture 3" descr="imagesCAN9P2C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1142984"/>
            <a:ext cx="2928958" cy="4857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2" y="428604"/>
            <a:ext cx="3829047" cy="5697559"/>
          </a:xfrm>
        </p:spPr>
        <p:txBody>
          <a:bodyPr/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درد</a:t>
            </a:r>
          </a:p>
          <a:p>
            <a:endParaRPr lang="fa-IR" dirty="0"/>
          </a:p>
        </p:txBody>
      </p:sp>
      <p:pic>
        <p:nvPicPr>
          <p:cNvPr id="4" name="Picture 3" descr="imagesCATB9EB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1643050"/>
            <a:ext cx="2500330" cy="3929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6314" y="274638"/>
            <a:ext cx="3900486" cy="1143000"/>
          </a:xfrm>
        </p:spPr>
        <p:txBody>
          <a:bodyPr>
            <a:normAutofit/>
          </a:bodyPr>
          <a:lstStyle/>
          <a:p>
            <a:pPr algn="r"/>
            <a:r>
              <a:rPr lang="fa-IR" sz="2000" b="1" dirty="0" smtClean="0"/>
              <a:t>مراقبت های قبل از عمل</a:t>
            </a:r>
            <a:endParaRPr lang="fa-IR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76" y="1142984"/>
            <a:ext cx="3971924" cy="5500726"/>
          </a:xfrm>
        </p:spPr>
        <p:txBody>
          <a:bodyPr>
            <a:normAutofit fontScale="47500" lnSpcReduction="20000"/>
          </a:bodyPr>
          <a:lstStyle/>
          <a:p>
            <a:pPr lvl="0" algn="justLow">
              <a:buFont typeface="Wingdings" pitchFamily="2" charset="2"/>
              <a:buChar char="ü"/>
            </a:pPr>
            <a:r>
              <a:rPr lang="fa-IR" sz="3400" dirty="0" smtClean="0"/>
              <a:t>گرفتن تاریخچه کامل پزشکی از بیمار </a:t>
            </a:r>
            <a:endParaRPr lang="en-US" sz="3400" dirty="0" smtClean="0"/>
          </a:p>
          <a:p>
            <a:pPr lvl="0" algn="justLow"/>
            <a:r>
              <a:rPr lang="fa-IR" sz="3400" dirty="0" smtClean="0"/>
              <a:t>سابقه ی بیماری خاصی</a:t>
            </a:r>
            <a:endParaRPr lang="en-US" sz="3400" dirty="0" smtClean="0"/>
          </a:p>
          <a:p>
            <a:pPr lvl="0" algn="justLow"/>
            <a:r>
              <a:rPr lang="fa-IR" sz="3400" dirty="0" smtClean="0"/>
              <a:t>سابقه ی عمل جراحی قبلی</a:t>
            </a:r>
            <a:endParaRPr lang="en-US" sz="3400" dirty="0" smtClean="0"/>
          </a:p>
          <a:p>
            <a:pPr lvl="0" algn="justLow"/>
            <a:r>
              <a:rPr lang="fa-IR" sz="3400" dirty="0" smtClean="0"/>
              <a:t>سابقه ی مصرف دارو یا مواد مخدر</a:t>
            </a:r>
            <a:endParaRPr lang="en-US" sz="3400" dirty="0" smtClean="0"/>
          </a:p>
          <a:p>
            <a:pPr lvl="0" algn="justLow"/>
            <a:r>
              <a:rPr lang="fa-IR" sz="3400" dirty="0" smtClean="0"/>
              <a:t>سابقه ی حساسیت و آلرژی</a:t>
            </a:r>
            <a:endParaRPr lang="en-US" sz="3400" dirty="0" smtClean="0"/>
          </a:p>
          <a:p>
            <a:pPr algn="justLow"/>
            <a:r>
              <a:rPr lang="fa-IR" sz="3400" dirty="0" smtClean="0"/>
              <a:t>در صورت داشتن هر موردی که احتمال خطر را حین عمل نشان می دهد، باید به پزشک کشیک حتما اطلاع داده شود. </a:t>
            </a:r>
            <a:endParaRPr lang="en-US" sz="3400" dirty="0" smtClean="0"/>
          </a:p>
          <a:p>
            <a:pPr lvl="0" algn="justLow">
              <a:buFont typeface="Wingdings" pitchFamily="2" charset="2"/>
              <a:buChar char="ü"/>
            </a:pPr>
            <a:r>
              <a:rPr lang="fa-IR" sz="3400" dirty="0" smtClean="0"/>
              <a:t>چک کامل پرونده بیمار و اطمینان از کامل بودن مدارک وی</a:t>
            </a:r>
            <a:endParaRPr lang="en-US" sz="3400" dirty="0" smtClean="0"/>
          </a:p>
          <a:p>
            <a:pPr lvl="0" algn="justLow"/>
            <a:r>
              <a:rPr lang="fa-IR" sz="3400" dirty="0" smtClean="0"/>
              <a:t>مشاهده ی نوار قلب، آزمایشات، عکس سینه و سایر مدارک و گزارش به پزشک در صورت مشاهده موارد غیر عادی در پرونده ی بیمار </a:t>
            </a:r>
            <a:endParaRPr lang="en-US" sz="3400" dirty="0" smtClean="0"/>
          </a:p>
          <a:p>
            <a:pPr lvl="0" algn="justLow">
              <a:buFont typeface="Wingdings" pitchFamily="2" charset="2"/>
              <a:buChar char="ü"/>
            </a:pPr>
            <a:r>
              <a:rPr lang="fa-IR" sz="3400" dirty="0" smtClean="0"/>
              <a:t>چک صحیح علایم حیاتی بیمار</a:t>
            </a:r>
            <a:endParaRPr lang="en-US" sz="3400" dirty="0" smtClean="0"/>
          </a:p>
          <a:p>
            <a:pPr lvl="0" algn="justLow">
              <a:buFont typeface="Wingdings" pitchFamily="2" charset="2"/>
              <a:buChar char="ü"/>
            </a:pPr>
            <a:r>
              <a:rPr lang="fa-IR" sz="3400" dirty="0" smtClean="0"/>
              <a:t>برقراری لاین وریدی مطمئن</a:t>
            </a:r>
            <a:endParaRPr lang="en-US" sz="3400" dirty="0" smtClean="0"/>
          </a:p>
          <a:p>
            <a:pPr lvl="0" algn="justLow">
              <a:buFont typeface="Wingdings" pitchFamily="2" charset="2"/>
              <a:buChar char="ü"/>
            </a:pPr>
            <a:r>
              <a:rPr lang="fa-IR" sz="3400" dirty="0" smtClean="0"/>
              <a:t>آموزش مراقبت های قبل از عمل جراحی</a:t>
            </a:r>
            <a:endParaRPr lang="en-US" sz="3400" dirty="0" smtClean="0"/>
          </a:p>
          <a:p>
            <a:pPr lvl="0" algn="justLow"/>
            <a:r>
              <a:rPr lang="fa-IR" sz="3400" dirty="0" smtClean="0"/>
              <a:t>ناشتا بودن به مدت 8 ساعت قبل از عمل</a:t>
            </a:r>
            <a:endParaRPr lang="en-US" sz="3400" dirty="0" smtClean="0"/>
          </a:p>
          <a:p>
            <a:pPr lvl="0" algn="justLow"/>
            <a:r>
              <a:rPr lang="fa-IR" sz="3400" dirty="0" smtClean="0"/>
              <a:t>در آوردن دندان مصنوعی و کلیه وسایل فلزی همراه بیمار</a:t>
            </a:r>
            <a:endParaRPr lang="en-US" sz="3400" dirty="0" smtClean="0"/>
          </a:p>
          <a:p>
            <a:pPr lvl="0" algn="justLow"/>
            <a:r>
              <a:rPr lang="fa-IR" sz="3400" dirty="0" smtClean="0"/>
              <a:t>قطع کلیه دارو های پایین آورنده ی قند خون و ضد انعقادی</a:t>
            </a:r>
            <a:endParaRPr lang="en-US" sz="3400" dirty="0" smtClean="0"/>
          </a:p>
          <a:p>
            <a:pPr lvl="0" algn="justLow"/>
            <a:r>
              <a:rPr lang="fa-IR" sz="3400" dirty="0" smtClean="0"/>
              <a:t>آماده سازی بیمار،  قبل از عمل با توجه به نوع عمل صورت گیرد. </a:t>
            </a:r>
            <a:endParaRPr lang="en-US" sz="3400" dirty="0" smtClean="0"/>
          </a:p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0156707">
            <a:off x="5244297" y="4620398"/>
            <a:ext cx="370959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32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cs typeface="0 Nazanin" pitchFamily="2" charset="-78"/>
              </a:rPr>
              <a:t>با تشکر از توجه شما</a:t>
            </a:r>
            <a:endParaRPr lang="fa-IR" sz="32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 descr="imagesCAEZPQQ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124883">
            <a:off x="5186892" y="1636776"/>
            <a:ext cx="3293099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76" y="274638"/>
            <a:ext cx="3971924" cy="1143000"/>
          </a:xfrm>
        </p:spPr>
        <p:txBody>
          <a:bodyPr>
            <a:normAutofit/>
          </a:bodyPr>
          <a:lstStyle/>
          <a:p>
            <a:pPr algn="r"/>
            <a:r>
              <a:rPr lang="fa-IR" sz="2000" b="1" dirty="0" smtClean="0"/>
              <a:t>مراقبت های بعد از عمل</a:t>
            </a:r>
            <a:endParaRPr lang="fa-IR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3438" y="1071546"/>
            <a:ext cx="4043362" cy="5572164"/>
          </a:xfrm>
        </p:spPr>
        <p:txBody>
          <a:bodyPr>
            <a:normAutofit/>
          </a:bodyPr>
          <a:lstStyle/>
          <a:p>
            <a:pPr lvl="0" algn="justLow">
              <a:buFont typeface="Wingdings" pitchFamily="2" charset="2"/>
              <a:buChar char="ü"/>
            </a:pPr>
            <a:r>
              <a:rPr lang="fa-IR" sz="2100" dirty="0" smtClean="0"/>
              <a:t>چک سطح هوشیاری بیمار و اطمینان از بیدار بودن وی</a:t>
            </a:r>
            <a:endParaRPr lang="en-US" sz="2100" dirty="0" smtClean="0"/>
          </a:p>
          <a:p>
            <a:pPr lvl="0" algn="justLow">
              <a:buFont typeface="Wingdings" pitchFamily="2" charset="2"/>
              <a:buChar char="ü"/>
            </a:pPr>
            <a:r>
              <a:rPr lang="fa-IR" sz="2100" dirty="0" smtClean="0"/>
              <a:t>چک علایم حیاتی بیمار تا زمان تثبیت آن</a:t>
            </a:r>
            <a:endParaRPr lang="en-US" sz="2100" dirty="0" smtClean="0"/>
          </a:p>
          <a:p>
            <a:pPr lvl="0" algn="justLow">
              <a:buFont typeface="Wingdings" pitchFamily="2" charset="2"/>
              <a:buChar char="ü"/>
            </a:pPr>
            <a:r>
              <a:rPr lang="fa-IR" sz="2100" dirty="0" smtClean="0"/>
              <a:t>چک لاین وریدی بیمار و اطمینان از سالم بودن آن</a:t>
            </a:r>
            <a:endParaRPr lang="en-US" sz="2100" dirty="0" smtClean="0"/>
          </a:p>
          <a:p>
            <a:pPr lvl="0" algn="justLow">
              <a:buFont typeface="Wingdings" pitchFamily="2" charset="2"/>
              <a:buChar char="ü"/>
            </a:pPr>
            <a:r>
              <a:rPr lang="fa-IR" sz="2100" dirty="0" smtClean="0"/>
              <a:t>شروع رژیم غذایی سرژیکال – مایعات – رژیم غذایی خاص وی بعد از هوشیاری کامل</a:t>
            </a:r>
            <a:endParaRPr lang="en-US" sz="2100" dirty="0" smtClean="0"/>
          </a:p>
          <a:p>
            <a:pPr lvl="0" algn="justLow">
              <a:buFont typeface="Wingdings" pitchFamily="2" charset="2"/>
              <a:buChar char="ü"/>
            </a:pPr>
            <a:r>
              <a:rPr lang="fa-IR" sz="2100" dirty="0" smtClean="0"/>
              <a:t>اجرای دستورات دارویی، تجویز شده توسط پزشک</a:t>
            </a:r>
            <a:endParaRPr lang="en-US" sz="2100" dirty="0" smtClean="0"/>
          </a:p>
          <a:p>
            <a:pPr algn="justLow">
              <a:buFont typeface="Wingdings" pitchFamily="2" charset="2"/>
              <a:buChar char="ü"/>
            </a:pPr>
            <a:r>
              <a:rPr lang="fa-IR" sz="2100" dirty="0" smtClean="0"/>
              <a:t>کلیه داروهایی که بیمار قبلا </a:t>
            </a:r>
            <a:r>
              <a:rPr lang="fa-IR" sz="2100" smtClean="0"/>
              <a:t>مصرف </a:t>
            </a:r>
            <a:r>
              <a:rPr lang="fa-IR" sz="2100" smtClean="0"/>
              <a:t>   می </a:t>
            </a:r>
            <a:r>
              <a:rPr lang="fa-IR" sz="2100" dirty="0" smtClean="0"/>
              <a:t>نموده است، می تواند با هماهنگی</a:t>
            </a:r>
            <a:r>
              <a:rPr lang="fa-IR" sz="2100" b="1" dirty="0" smtClean="0"/>
              <a:t> </a:t>
            </a:r>
            <a:r>
              <a:rPr lang="fa-IR" sz="2100" dirty="0" smtClean="0"/>
              <a:t>با پزشک خود مصرف نماید.</a:t>
            </a:r>
            <a:endParaRPr lang="en-US" sz="2100" dirty="0" smtClean="0"/>
          </a:p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2400" b="1" dirty="0" smtClean="0">
                <a:cs typeface="0 Nazanin Bold" pitchFamily="2" charset="-78"/>
              </a:rPr>
              <a:t>بیهوشی</a:t>
            </a:r>
            <a:endParaRPr lang="fa-IR" sz="2400" b="1" dirty="0">
              <a:cs typeface="0 Nazanin Bold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70C0"/>
              </a:buClr>
              <a:buSzPct val="100000"/>
              <a:buFont typeface="Wingdings" pitchFamily="2" charset="2"/>
              <a:buChar char="ü"/>
            </a:pPr>
            <a:r>
              <a:rPr lang="fa-IR" sz="2400" dirty="0" smtClean="0">
                <a:cs typeface="0 Nazanin Bold" pitchFamily="2" charset="-78"/>
              </a:rPr>
              <a:t>تاریخچه</a:t>
            </a:r>
          </a:p>
          <a:p>
            <a:pPr>
              <a:buNone/>
            </a:pPr>
            <a:endParaRPr lang="fa-IR" sz="2400" dirty="0" smtClean="0">
              <a:cs typeface="0 Nazanin Bold" pitchFamily="2" charset="-78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ü"/>
            </a:pPr>
            <a:r>
              <a:rPr lang="fa-IR" sz="2400" dirty="0" smtClean="0">
                <a:cs typeface="0 Nazanin Bold" pitchFamily="2" charset="-78"/>
              </a:rPr>
              <a:t>اهداف</a:t>
            </a:r>
            <a:endParaRPr lang="fa-IR" sz="2400" dirty="0">
              <a:cs typeface="0 Nazanin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76" y="274638"/>
            <a:ext cx="3971924" cy="1143000"/>
          </a:xfrm>
        </p:spPr>
        <p:txBody>
          <a:bodyPr>
            <a:normAutofit/>
          </a:bodyPr>
          <a:lstStyle/>
          <a:p>
            <a:pPr algn="r"/>
            <a:r>
              <a:rPr lang="fa-IR" sz="2400" b="1" dirty="0" smtClean="0">
                <a:cs typeface="0 Nazanin" pitchFamily="2" charset="-78"/>
              </a:rPr>
              <a:t>انواع روش بیهوشی</a:t>
            </a:r>
            <a:endParaRPr lang="fa-IR" sz="2400" b="1" dirty="0">
              <a:cs typeface="0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76" y="1600200"/>
            <a:ext cx="3971924" cy="4525963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fa-IR" sz="2400" dirty="0" smtClean="0">
                <a:cs typeface="0 Nazanin" pitchFamily="2" charset="-78"/>
              </a:rPr>
              <a:t> بیهوشی عمومی</a:t>
            </a:r>
          </a:p>
          <a:p>
            <a:pPr>
              <a:buBlip>
                <a:blip r:embed="rId2"/>
              </a:buBlip>
            </a:pPr>
            <a:endParaRPr lang="fa-IR" sz="2400" dirty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r>
              <a:rPr lang="fa-IR" sz="2400" dirty="0" smtClean="0">
                <a:cs typeface="0 Nazanin" pitchFamily="2" charset="-78"/>
              </a:rPr>
              <a:t>بی حسی ناحیه ای</a:t>
            </a:r>
          </a:p>
          <a:p>
            <a:pPr>
              <a:buBlip>
                <a:blip r:embed="rId2"/>
              </a:buBlip>
            </a:pPr>
            <a:endParaRPr lang="fa-IR" sz="2400" dirty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r>
              <a:rPr lang="fa-IR" sz="2400" dirty="0" smtClean="0">
                <a:cs typeface="0 Nazanin" pitchFamily="2" charset="-78"/>
              </a:rPr>
              <a:t>بی حسی اعصاب محیطی</a:t>
            </a:r>
            <a:endParaRPr lang="fa-IR" sz="2400" dirty="0">
              <a:cs typeface="0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2" y="274638"/>
            <a:ext cx="3829048" cy="1143000"/>
          </a:xfrm>
        </p:spPr>
        <p:txBody>
          <a:bodyPr>
            <a:normAutofit/>
          </a:bodyPr>
          <a:lstStyle/>
          <a:p>
            <a:pPr algn="r"/>
            <a:r>
              <a:rPr lang="fa-IR" sz="2400" b="1" dirty="0" smtClean="0"/>
              <a:t>انواع داروهای بیهوشی</a:t>
            </a:r>
            <a:endParaRPr lang="fa-I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2" y="1600200"/>
            <a:ext cx="4071966" cy="4525963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fa-IR" sz="2400" b="1" dirty="0" smtClean="0">
                <a:cs typeface="0 Nazanin" pitchFamily="2" charset="-78"/>
              </a:rPr>
              <a:t>دارو های بیهوشی استنشاقی </a:t>
            </a:r>
          </a:p>
          <a:p>
            <a:pPr>
              <a:buBlip>
                <a:blip r:embed="rId2"/>
              </a:buBlip>
            </a:pPr>
            <a:endParaRPr lang="fa-IR" sz="2400" b="1" dirty="0" smtClean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r>
              <a:rPr lang="fa-IR" sz="2400" b="1" dirty="0" smtClean="0">
                <a:cs typeface="0 Nazanin" pitchFamily="2" charset="-78"/>
              </a:rPr>
              <a:t>داروهای بیهوشی وریدی</a:t>
            </a:r>
          </a:p>
          <a:p>
            <a:pPr>
              <a:buBlip>
                <a:blip r:embed="rId2"/>
              </a:buBlip>
            </a:pPr>
            <a:endParaRPr lang="fa-IR" sz="2400" b="1" dirty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r>
              <a:rPr lang="fa-IR" sz="2400" b="1" dirty="0" smtClean="0">
                <a:cs typeface="0 Nazanin" pitchFamily="2" charset="-78"/>
              </a:rPr>
              <a:t>داروهای مخدر</a:t>
            </a:r>
          </a:p>
          <a:p>
            <a:pPr>
              <a:buBlip>
                <a:blip r:embed="rId2"/>
              </a:buBlip>
            </a:pPr>
            <a:endParaRPr lang="fa-IR" sz="2400" b="1" dirty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r>
              <a:rPr lang="fa-IR" sz="2400" b="1" dirty="0" smtClean="0">
                <a:cs typeface="0 Nazanin" pitchFamily="2" charset="-78"/>
              </a:rPr>
              <a:t>داروهای بیحس کننده موضعی</a:t>
            </a:r>
          </a:p>
          <a:p>
            <a:pPr>
              <a:buBlip>
                <a:blip r:embed="rId2"/>
              </a:buBlip>
            </a:pPr>
            <a:endParaRPr lang="fa-IR" sz="2400" b="1" dirty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r>
              <a:rPr lang="fa-IR" sz="2400" b="1" dirty="0" smtClean="0">
                <a:cs typeface="0 Nazanin" pitchFamily="2" charset="-78"/>
              </a:rPr>
              <a:t>داروهای شل کننده عضلات</a:t>
            </a:r>
          </a:p>
          <a:p>
            <a:pPr>
              <a:buBlip>
                <a:blip r:embed="rId2"/>
              </a:buBlip>
            </a:pPr>
            <a:endParaRPr lang="fa-IR" sz="2400" dirty="0">
              <a:cs typeface="0 Nazanin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28992" y="500042"/>
            <a:ext cx="2143140" cy="1714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dirty="0" smtClean="0">
                <a:cs typeface="0 Nazanin" pitchFamily="2" charset="-78"/>
              </a:rPr>
              <a:t>گاز نایتروس اکساید</a:t>
            </a:r>
          </a:p>
          <a:p>
            <a:r>
              <a:rPr lang="fa-IR" dirty="0" smtClean="0">
                <a:cs typeface="0 Nazanin" pitchFamily="2" charset="-78"/>
              </a:rPr>
              <a:t> 4نوع مایع تبخیرشونده:</a:t>
            </a:r>
          </a:p>
          <a:p>
            <a:r>
              <a:rPr lang="fa-IR" dirty="0" smtClean="0">
                <a:cs typeface="0 Nazanin" pitchFamily="2" charset="-78"/>
              </a:rPr>
              <a:t>هالوتان،انفلوران-ایزوفلوران، دسفلوران و سووفلوران</a:t>
            </a:r>
            <a:endParaRPr lang="fa-IR" dirty="0">
              <a:cs typeface="0 Nazanin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428992" y="1571612"/>
            <a:ext cx="2143140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dirty="0" smtClean="0">
                <a:cs typeface="0 Nazanin" pitchFamily="2" charset="-78"/>
              </a:rPr>
              <a:t>پروپوفول</a:t>
            </a:r>
          </a:p>
          <a:p>
            <a:r>
              <a:rPr lang="fa-IR" dirty="0" smtClean="0">
                <a:cs typeface="0 Nazanin" pitchFamily="2" charset="-78"/>
              </a:rPr>
              <a:t>باربیتورات ها</a:t>
            </a:r>
          </a:p>
          <a:p>
            <a:r>
              <a:rPr lang="fa-IR" dirty="0" smtClean="0">
                <a:cs typeface="0 Nazanin" pitchFamily="2" charset="-78"/>
              </a:rPr>
              <a:t>ایمیدازول کربوکسیلات</a:t>
            </a:r>
          </a:p>
          <a:p>
            <a:r>
              <a:rPr lang="fa-IR" dirty="0" smtClean="0">
                <a:cs typeface="0 Nazanin" pitchFamily="2" charset="-78"/>
              </a:rPr>
              <a:t>فنسیکلیدین</a:t>
            </a:r>
          </a:p>
          <a:p>
            <a:r>
              <a:rPr lang="fa-IR" dirty="0" smtClean="0">
                <a:cs typeface="0 Nazanin" pitchFamily="2" charset="-78"/>
              </a:rPr>
              <a:t>بنزودیازپین ها</a:t>
            </a:r>
            <a:endParaRPr lang="fa-IR" dirty="0">
              <a:cs typeface="0 Nazanin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428992" y="2571744"/>
            <a:ext cx="2143140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dirty="0" smtClean="0">
                <a:cs typeface="0 Nazanin" pitchFamily="2" charset="-78"/>
              </a:rPr>
              <a:t>مرفین</a:t>
            </a:r>
          </a:p>
          <a:p>
            <a:r>
              <a:rPr lang="fa-IR" dirty="0" smtClean="0">
                <a:cs typeface="0 Nazanin" pitchFamily="2" charset="-78"/>
              </a:rPr>
              <a:t>مپریدین</a:t>
            </a:r>
          </a:p>
          <a:p>
            <a:r>
              <a:rPr lang="fa-IR" dirty="0" smtClean="0">
                <a:cs typeface="0 Nazanin" pitchFamily="2" charset="-78"/>
              </a:rPr>
              <a:t>فنتانیل،سوفنتانیل،الفتانیل</a:t>
            </a:r>
          </a:p>
          <a:p>
            <a:r>
              <a:rPr lang="fa-IR" dirty="0" smtClean="0">
                <a:cs typeface="0 Nazanin" pitchFamily="2" charset="-78"/>
              </a:rPr>
              <a:t>رمیفتانیل </a:t>
            </a:r>
            <a:endParaRPr lang="fa-IR" dirty="0">
              <a:cs typeface="0 Nazanin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428992" y="3786190"/>
            <a:ext cx="2143140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dirty="0" smtClean="0">
                <a:cs typeface="0 Nazanin" pitchFamily="2" charset="-78"/>
              </a:rPr>
              <a:t>استرها</a:t>
            </a:r>
          </a:p>
          <a:p>
            <a:r>
              <a:rPr lang="fa-IR" dirty="0" smtClean="0">
                <a:cs typeface="0 Nazanin" pitchFamily="2" charset="-78"/>
              </a:rPr>
              <a:t>آمیدها</a:t>
            </a:r>
            <a:endParaRPr lang="fa-IR" dirty="0">
              <a:cs typeface="0 Nazanin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28992" y="4714884"/>
            <a:ext cx="2143140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dirty="0" smtClean="0">
                <a:cs typeface="0 Nazanin" pitchFamily="2" charset="-78"/>
              </a:rPr>
              <a:t>دپلاریزان</a:t>
            </a:r>
          </a:p>
          <a:p>
            <a:r>
              <a:rPr lang="fa-IR" dirty="0" smtClean="0">
                <a:cs typeface="0 Nazanin" pitchFamily="2" charset="-78"/>
              </a:rPr>
              <a:t>غیردپلاریزان</a:t>
            </a:r>
            <a:endParaRPr lang="fa-IR" dirty="0">
              <a:cs typeface="0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90" y="0"/>
            <a:ext cx="3829048" cy="1285852"/>
          </a:xfrm>
        </p:spPr>
        <p:txBody>
          <a:bodyPr>
            <a:normAutofit/>
          </a:bodyPr>
          <a:lstStyle/>
          <a:p>
            <a:pPr algn="r"/>
            <a:r>
              <a:rPr lang="fa-IR" sz="2400" b="1" dirty="0" smtClean="0">
                <a:cs typeface="0 Nazanin" pitchFamily="2" charset="-78"/>
              </a:rPr>
              <a:t>پیش دارو های بیهوشی</a:t>
            </a:r>
            <a:endParaRPr lang="fa-IR" sz="2400" b="1" dirty="0">
              <a:cs typeface="0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2" y="785794"/>
            <a:ext cx="3829048" cy="5857916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fa-IR" sz="2400" b="1" dirty="0" smtClean="0">
                <a:cs typeface="0 Nazanin" pitchFamily="2" charset="-78"/>
              </a:rPr>
              <a:t>اهداف</a:t>
            </a:r>
          </a:p>
          <a:p>
            <a:pPr>
              <a:buBlip>
                <a:blip r:embed="rId2"/>
              </a:buBlip>
            </a:pPr>
            <a:endParaRPr lang="fa-IR" sz="2400" b="1" dirty="0" smtClean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endParaRPr lang="fa-IR" sz="2400" b="1" dirty="0">
              <a:cs typeface="0 Nazanin" pitchFamily="2" charset="-78"/>
            </a:endParaRPr>
          </a:p>
          <a:p>
            <a:pPr lvl="2">
              <a:buNone/>
            </a:pPr>
            <a:endParaRPr lang="fa-IR" sz="1600" b="1" dirty="0" smtClean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endParaRPr lang="fa-IR" sz="2400" b="1" dirty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endParaRPr lang="fa-IR" sz="2400" b="1" dirty="0" smtClean="0">
              <a:cs typeface="0 Nazanin" pitchFamily="2" charset="-78"/>
            </a:endParaRPr>
          </a:p>
          <a:p>
            <a:pPr>
              <a:buNone/>
            </a:pPr>
            <a:endParaRPr lang="fa-IR" sz="2400" b="1" dirty="0" smtClean="0">
              <a:cs typeface="0 Nazanin" pitchFamily="2" charset="-78"/>
            </a:endParaRPr>
          </a:p>
          <a:p>
            <a:pPr>
              <a:buBlip>
                <a:blip r:embed="rId2"/>
              </a:buBlip>
            </a:pPr>
            <a:r>
              <a:rPr lang="fa-IR" sz="2400" b="1" dirty="0" smtClean="0">
                <a:cs typeface="0 Nazanin" pitchFamily="2" charset="-78"/>
              </a:rPr>
              <a:t>انواع</a:t>
            </a:r>
            <a:endParaRPr lang="fa-IR" sz="2400" b="1" dirty="0">
              <a:cs typeface="0 Nazanin" pitchFamily="2" charset="-78"/>
            </a:endParaRPr>
          </a:p>
        </p:txBody>
      </p:sp>
      <p:sp>
        <p:nvSpPr>
          <p:cNvPr id="4" name="Cloud 3"/>
          <p:cNvSpPr/>
          <p:nvPr/>
        </p:nvSpPr>
        <p:spPr>
          <a:xfrm>
            <a:off x="2500298" y="1142984"/>
            <a:ext cx="6643702" cy="314327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/>
            <a:r>
              <a:rPr lang="fa-IR" sz="2400" dirty="0" smtClean="0">
                <a:cs typeface="0 Nazanin" pitchFamily="2" charset="-78"/>
              </a:rPr>
              <a:t>درمان اضطراب،ایجاد آرامش،بی دردی، فراموشی، کاهش اسیدیته و ترشح بزاق،کاهش حجم مایع معده،تضعیف پاسخ رفلکسی سیستم سمپاتیک، پیشگیری از واکنش </a:t>
            </a:r>
            <a:r>
              <a:rPr lang="fa-IR" sz="2400" dirty="0" smtClean="0">
                <a:cs typeface="0 Nazanin" pitchFamily="2" charset="-78"/>
              </a:rPr>
              <a:t>آلرژیک،کاهش فعالیت واگ قلبی، تسهیل در القای بیهوشی،جلوگیری از تهوع و استفراغ</a:t>
            </a:r>
            <a:endParaRPr lang="fa-IR" sz="2400" dirty="0">
              <a:cs typeface="0 Nazanin" pitchFamily="2" charset="-78"/>
            </a:endParaRPr>
          </a:p>
        </p:txBody>
      </p:sp>
      <p:sp>
        <p:nvSpPr>
          <p:cNvPr id="5" name="Cloud 4"/>
          <p:cNvSpPr/>
          <p:nvPr/>
        </p:nvSpPr>
        <p:spPr>
          <a:xfrm>
            <a:off x="2560210" y="4357694"/>
            <a:ext cx="6583790" cy="25003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>
              <a:buFontTx/>
              <a:buChar char="-"/>
            </a:pPr>
            <a:r>
              <a:rPr lang="fa-IR" sz="2400" dirty="0" smtClean="0">
                <a:cs typeface="0 Nazanin" pitchFamily="2" charset="-78"/>
              </a:rPr>
              <a:t>بنزودیازپین ها    - آگونیست های آلفا2</a:t>
            </a:r>
          </a:p>
          <a:p>
            <a:pPr algn="justLow">
              <a:buFontTx/>
              <a:buChar char="-"/>
            </a:pPr>
            <a:r>
              <a:rPr lang="fa-IR" sz="2400" dirty="0" smtClean="0">
                <a:cs typeface="0 Nazanin" pitchFamily="2" charset="-78"/>
              </a:rPr>
              <a:t>مخدر ها           - داروهای ضد تهوع</a:t>
            </a:r>
          </a:p>
          <a:p>
            <a:pPr algn="justLow">
              <a:buFontTx/>
              <a:buChar char="-"/>
            </a:pPr>
            <a:r>
              <a:rPr lang="fa-IR" sz="2400" dirty="0" smtClean="0">
                <a:cs typeface="0 Nazanin" pitchFamily="2" charset="-78"/>
              </a:rPr>
              <a:t>آنتی هیستامین ها  - آنتی کولینرژیک ها</a:t>
            </a:r>
          </a:p>
          <a:p>
            <a:pPr algn="justLow">
              <a:buFontTx/>
              <a:buChar char="-"/>
            </a:pPr>
            <a:r>
              <a:rPr lang="fa-IR" sz="2400" dirty="0" smtClean="0">
                <a:cs typeface="0 Nazanin" pitchFamily="2" charset="-78"/>
              </a:rPr>
              <a:t>آنتی اسیدها         - آنتاگونیست های </a:t>
            </a:r>
            <a:r>
              <a:rPr lang="en-US" sz="2400" dirty="0" smtClean="0">
                <a:cs typeface="0 Nazanin" pitchFamily="2" charset="-78"/>
              </a:rPr>
              <a:t>H2</a:t>
            </a:r>
          </a:p>
          <a:p>
            <a:pPr algn="justLow">
              <a:buFontTx/>
              <a:buChar char="-"/>
            </a:pPr>
            <a:r>
              <a:rPr lang="en-US" sz="2400" dirty="0" smtClean="0">
                <a:cs typeface="0 Nazanin" pitchFamily="2" charset="-78"/>
              </a:rPr>
              <a:t>  </a:t>
            </a:r>
            <a:r>
              <a:rPr lang="fa-IR" sz="2400" dirty="0" smtClean="0">
                <a:cs typeface="0 Nazanin" pitchFamily="2" charset="-78"/>
              </a:rPr>
              <a:t>داروهای محرک دستگاه گوارش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4" y="274638"/>
            <a:ext cx="3543296" cy="1143000"/>
          </a:xfrm>
        </p:spPr>
        <p:txBody>
          <a:bodyPr>
            <a:normAutofit/>
          </a:bodyPr>
          <a:lstStyle/>
          <a:p>
            <a:pPr algn="r"/>
            <a:r>
              <a:rPr lang="fa-IR" sz="2400" b="1" dirty="0" smtClean="0">
                <a:cs typeface="0 Nazanin" pitchFamily="2" charset="-78"/>
              </a:rPr>
              <a:t>عوارض بیهوشی پس از عمل</a:t>
            </a:r>
            <a:endParaRPr lang="fa-I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9190" y="1600200"/>
            <a:ext cx="3757610" cy="4525963"/>
          </a:xfrm>
        </p:spPr>
        <p:txBody>
          <a:bodyPr>
            <a:normAutofit/>
          </a:bodyPr>
          <a:lstStyle/>
          <a:p>
            <a:r>
              <a:rPr lang="fa-IR" sz="2400" dirty="0" smtClean="0">
                <a:cs typeface="0 Nazanin Bold" pitchFamily="2" charset="-78"/>
              </a:rPr>
              <a:t>علل</a:t>
            </a:r>
          </a:p>
          <a:p>
            <a:pPr>
              <a:buNone/>
            </a:pPr>
            <a:endParaRPr lang="fa-IR" sz="2400" dirty="0" smtClean="0">
              <a:cs typeface="0 Nazanin Bold" pitchFamily="2" charset="-78"/>
            </a:endParaRPr>
          </a:p>
          <a:p>
            <a:r>
              <a:rPr lang="fa-IR" sz="2400" dirty="0" smtClean="0">
                <a:cs typeface="0 Nazanin Bold" pitchFamily="2" charset="-78"/>
              </a:rPr>
              <a:t>تشخیص</a:t>
            </a:r>
          </a:p>
          <a:p>
            <a:pPr>
              <a:buNone/>
            </a:pPr>
            <a:endParaRPr lang="fa-IR" sz="2400" dirty="0" smtClean="0">
              <a:cs typeface="0 Nazanin Bold" pitchFamily="2" charset="-78"/>
            </a:endParaRPr>
          </a:p>
          <a:p>
            <a:r>
              <a:rPr lang="fa-IR" sz="2400" dirty="0" smtClean="0">
                <a:cs typeface="0 Nazanin Bold" pitchFamily="2" charset="-78"/>
              </a:rPr>
              <a:t>درمان</a:t>
            </a:r>
            <a:endParaRPr lang="fa-IR" sz="2400" dirty="0">
              <a:cs typeface="0 Nazanin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314" y="428604"/>
            <a:ext cx="3900486" cy="56975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2400" b="1" dirty="0" smtClean="0">
                <a:cs typeface="0 Nazanin" pitchFamily="2" charset="-78"/>
              </a:rPr>
              <a:t>انسداد راه هوایی فوقانی</a:t>
            </a: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2" y="1571612"/>
            <a:ext cx="2428892" cy="42148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429</Words>
  <Application>Microsoft Office PowerPoint</Application>
  <PresentationFormat>On-screen Show (4:3)</PresentationFormat>
  <Paragraphs>96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هوالشافی</vt:lpstr>
      <vt:lpstr>مراقبت های قبل از عمل</vt:lpstr>
      <vt:lpstr>مراقبت های بعد از عمل</vt:lpstr>
      <vt:lpstr>بیهوشی</vt:lpstr>
      <vt:lpstr>انواع روش بیهوشی</vt:lpstr>
      <vt:lpstr>انواع داروهای بیهوشی</vt:lpstr>
      <vt:lpstr>پیش دارو های بیهوشی</vt:lpstr>
      <vt:lpstr>عوارض بیهوشی پس از عمل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هوالشافی</dc:title>
  <dc:creator>Yekta</dc:creator>
  <cp:lastModifiedBy>Yekta</cp:lastModifiedBy>
  <cp:revision>25</cp:revision>
  <dcterms:created xsi:type="dcterms:W3CDTF">2014-02-03T06:57:14Z</dcterms:created>
  <dcterms:modified xsi:type="dcterms:W3CDTF">2014-05-26T06:06:46Z</dcterms:modified>
</cp:coreProperties>
</file>